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11" r:id="rId3"/>
    <p:sldId id="412" r:id="rId4"/>
    <p:sldId id="432" r:id="rId5"/>
    <p:sldId id="341" r:id="rId6"/>
    <p:sldId id="434" r:id="rId7"/>
    <p:sldId id="413" r:id="rId8"/>
    <p:sldId id="414" r:id="rId9"/>
    <p:sldId id="415" r:id="rId10"/>
    <p:sldId id="435" r:id="rId11"/>
    <p:sldId id="424" r:id="rId12"/>
    <p:sldId id="425" r:id="rId13"/>
    <p:sldId id="426" r:id="rId14"/>
    <p:sldId id="421" r:id="rId15"/>
    <p:sldId id="436" r:id="rId16"/>
    <p:sldId id="416" r:id="rId17"/>
    <p:sldId id="423" r:id="rId18"/>
    <p:sldId id="420" r:id="rId19"/>
    <p:sldId id="427" r:id="rId20"/>
    <p:sldId id="438" r:id="rId21"/>
    <p:sldId id="429" r:id="rId22"/>
    <p:sldId id="430" r:id="rId23"/>
    <p:sldId id="431" r:id="rId24"/>
    <p:sldId id="439" r:id="rId25"/>
    <p:sldId id="440" r:id="rId26"/>
    <p:sldId id="442" r:id="rId27"/>
    <p:sldId id="443" r:id="rId28"/>
    <p:sldId id="444" r:id="rId29"/>
    <p:sldId id="446" r:id="rId30"/>
    <p:sldId id="447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10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5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E8F29-CCA3-4942-8F56-25B6F5D2BD30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BD22F-2D76-43E2-8808-5AA80C3F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3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VR – a completely digital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60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2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0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3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5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8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9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6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9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7C3-6680-4DAC-8D37-1C8665DF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683DD-BA6D-4374-99F6-8A7704F4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6803-26B5-41D7-92C9-9EF6AE22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AFA1-792F-4282-9B5D-B98CE77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1139-92A2-4A9F-A8FC-AA058BA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2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2EE3-5AE5-494B-B3D5-3B52AA5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E3E8A-5DA3-47E0-9AFA-8610D41E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8881-8B59-41EC-BD54-556003D3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C7E3-81E0-4F12-8B70-3CBFC0D9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AE31-468B-4B52-AD05-BF8EB0C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513DF-63B6-47C1-87BA-E9F17FF18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F9B9-BB1D-45A2-B0B0-0F7FDD39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A6F3-0988-4C09-A9AB-AE1C753D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E301-2DD4-40D0-9EFC-F850E6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FE9-230A-4BE8-B9C3-1C2FF2E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2A27-F5F1-4CA6-B454-EBFD220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670E-D4FD-4769-AE10-40490F115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C651-5A5C-4C1B-A452-E4834FBF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ACA7-1550-4428-A74A-99B10B82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C1F3-BA01-4199-A93D-9B52065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B761-E6C9-4F07-B204-C2B507D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4A7C-A5FC-4A3E-AB63-D6F0695C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C5C-2E53-47C9-A795-66530226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632-B379-4C1F-8980-2D7335CD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6F9C-9EA7-49B8-AEDD-671E30AF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15AB-C9BC-45CA-9AB9-8BC9B16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C4CF-95B4-4AB0-84B4-DA3F4B17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ED67-3755-486C-BE3B-8D45A5CB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80BE-9894-4BA3-9575-1F04E20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97B-251A-48FD-86B5-9E280A9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135BA-A2A1-4CA7-B225-A6BE80D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3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2BE5-3483-461A-8579-C50E88CC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540B-2071-496B-BBA5-D2BD7867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6AEE2-8579-4CDA-A8D2-B44E8EC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2B6D-6346-4810-ADB0-FCF658B6C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3E86-5804-42F1-B0B6-7E20A7C0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E4CA3-C845-496E-92E3-194F2E0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1F177-04F1-40F3-B041-784AA234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00147-1320-4992-95A8-E48F7B0F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18-0FF9-4EFA-99C0-8AD3A8D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91E17-F509-4EF1-859D-FCBCC96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A998-4D97-4916-AFA4-5476170E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4D1-A67B-4631-BC48-C5B7D973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C043D-7820-4703-BD61-4C91B613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46C8-6655-4CE7-90D6-892C706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194D-1435-467E-9B52-13DC00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6C4-1837-41D7-9204-CCB92317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C12-9EA1-4FD2-A116-14F81FFF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7ED98-6FE6-48A6-9A05-48CBA50F5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FEB5-33B9-4AD6-8F29-3D24B109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16D6-70E0-4C51-8726-82C3FF6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EE1B-1C4B-4F52-A06C-F7C43E2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0E68-A756-4C89-AD57-609D67A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1A4-9920-484C-8271-75167542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A304-C76F-4701-A7A7-95108D1C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DAE8-8BDB-443F-A088-48FAD8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20F7-E295-4E81-AE9D-6423724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E3E2-0804-447A-B001-05965F37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F4CB7-2095-4CC7-9537-2941D9E1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7684-2361-450E-977F-ED81B391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803C-CB8B-4ED4-8C29-9EADD6EC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72AB-F578-434F-BE27-B4E37EFE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751-4011-4A3A-A519-F304C36E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oculus.com/downloads/package/unity-integration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0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435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4:40 PM – 5:30 PM</a:t>
            </a:r>
          </a:p>
          <a:p>
            <a:pPr marL="7701">
              <a:spcBef>
                <a:spcPts val="64"/>
              </a:spcBef>
            </a:pP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Alpha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884287"/>
            <a:ext cx="5935501" cy="1287405"/>
          </a:xfrm>
          <a:prstGeom prst="rect">
            <a:avLst/>
          </a:prstGeom>
        </p:spPr>
        <p:txBody>
          <a:bodyPr vert="horz" wrap="square" lIns="0" tIns="276861" rIns="0" bIns="0" rtlCol="0" anchor="ctr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Panayot Cankov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VR </a:t>
            </a:r>
            <a:r>
              <a:rPr lang="en-US" sz="2426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Quickstart</a:t>
            </a: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with Unity 3D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Oculus Quest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DF5B265-9DFC-49A1-8CEF-0781F3D16BEB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The future of mobile VR?</a:t>
            </a:r>
            <a:endParaRPr lang="it-I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2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AA90-FCE9-4A64-A76C-9AE539C1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10016" b="2"/>
          <a:stretch/>
        </p:blipFill>
        <p:spPr>
          <a:xfrm>
            <a:off x="6096000" y="10"/>
            <a:ext cx="6394152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6DF8A6-3A19-4224-B661-A1D4AA252C31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Tracking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A49AA-9B30-4803-A8DA-3B2B8F675801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4 monochromic cameras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Inside-out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Controllers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Play Area Guardian</a:t>
            </a:r>
          </a:p>
        </p:txBody>
      </p:sp>
    </p:spTree>
    <p:extLst>
      <p:ext uri="{BB962C8B-B14F-4D97-AF65-F5344CB8AC3E}">
        <p14:creationId xmlns:p14="http://schemas.microsoft.com/office/powerpoint/2010/main" val="4371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3A03F-7887-49A3-82E7-D20AC01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630"/>
            <a:ext cx="702945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Audio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Built-in Headset speakers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Over-the-ear waveguide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Positional Audio</a:t>
            </a:r>
          </a:p>
        </p:txBody>
      </p:sp>
    </p:spTree>
    <p:extLst>
      <p:ext uri="{BB962C8B-B14F-4D97-AF65-F5344CB8AC3E}">
        <p14:creationId xmlns:p14="http://schemas.microsoft.com/office/powerpoint/2010/main" val="387996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2CF0F-40CB-4D91-9DEF-874B6EF5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97" y="0"/>
            <a:ext cx="9144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Controllers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1" y="2286001"/>
            <a:ext cx="5181600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2 Top Buttons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Joystick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Trigger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Grip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3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FF0C-2108-4AC3-BA8E-446810FF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1524000" y="2888341"/>
            <a:ext cx="9144000" cy="945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Stereoscopic View</a:t>
            </a:r>
          </a:p>
        </p:txBody>
      </p:sp>
    </p:spTree>
    <p:extLst>
      <p:ext uri="{BB962C8B-B14F-4D97-AF65-F5344CB8AC3E}">
        <p14:creationId xmlns:p14="http://schemas.microsoft.com/office/powerpoint/2010/main" val="136798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Rendering</a:t>
            </a:r>
          </a:p>
        </p:txBody>
      </p:sp>
    </p:spTree>
    <p:extLst>
      <p:ext uri="{BB962C8B-B14F-4D97-AF65-F5344CB8AC3E}">
        <p14:creationId xmlns:p14="http://schemas.microsoft.com/office/powerpoint/2010/main" val="30851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2D Rendering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23C5A-0177-4997-9CD0-C9BF929E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2286001"/>
            <a:ext cx="9202131" cy="12840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3701143"/>
            <a:ext cx="8817285" cy="26500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Crisp texts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What you see is what you get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Good anti-aliasing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High angular resolution</a:t>
            </a:r>
          </a:p>
        </p:txBody>
      </p:sp>
    </p:spTree>
    <p:extLst>
      <p:ext uri="{BB962C8B-B14F-4D97-AF65-F5344CB8AC3E}">
        <p14:creationId xmlns:p14="http://schemas.microsoft.com/office/powerpoint/2010/main" val="41091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Rendering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2608942"/>
            <a:ext cx="8817285" cy="23726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</a:rPr>
              <a:t>Timewrap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reprojects</a:t>
            </a:r>
            <a:r>
              <a:rPr lang="en-US" sz="3200" dirty="0">
                <a:solidFill>
                  <a:schemeClr val="tx1"/>
                </a:solidFill>
              </a:rPr>
              <a:t> the rendered image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Low angular resolution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Expensive antialiasing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3D rendering</a:t>
            </a:r>
          </a:p>
        </p:txBody>
      </p:sp>
    </p:spTree>
    <p:extLst>
      <p:ext uri="{BB962C8B-B14F-4D97-AF65-F5344CB8AC3E}">
        <p14:creationId xmlns:p14="http://schemas.microsoft.com/office/powerpoint/2010/main" val="267597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AB8BA6-5C7D-421E-AA60-3D4023B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3" y="3703788"/>
            <a:ext cx="4973496" cy="1981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554945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Asynchronous </a:t>
            </a:r>
            <a:r>
              <a:rPr lang="en-US" sz="2600" b="1" dirty="0" err="1">
                <a:solidFill>
                  <a:srgbClr val="00D700"/>
                </a:solidFill>
              </a:rPr>
              <a:t>Timewarp</a:t>
            </a:r>
            <a:endParaRPr lang="en-US" sz="2600" b="1" dirty="0">
              <a:solidFill>
                <a:srgbClr val="00D700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x1.33+ </a:t>
            </a:r>
            <a:r>
              <a:rPr lang="en-US" sz="2000" dirty="0" err="1">
                <a:solidFill>
                  <a:schemeClr val="tx1"/>
                </a:solidFill>
              </a:rPr>
              <a:t>supersampling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Timewarp</a:t>
            </a:r>
            <a:r>
              <a:rPr lang="en-US" sz="2000" dirty="0">
                <a:solidFill>
                  <a:schemeClr val="tx1"/>
                </a:solidFill>
              </a:rPr>
              <a:t> transforms the rendered image,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to significantly reduce the motion-to-photon delay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531A1-3E54-4A80-8CCC-164A6B2A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64" y="2323807"/>
            <a:ext cx="5287113" cy="4191585"/>
          </a:xfrm>
          <a:prstGeom prst="rect">
            <a:avLst/>
          </a:prstGeom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91D3A5B7-343B-4746-A817-38B7410A995F}"/>
              </a:ext>
            </a:extLst>
          </p:cNvPr>
          <p:cNvSpPr/>
          <p:nvPr/>
        </p:nvSpPr>
        <p:spPr>
          <a:xfrm>
            <a:off x="6329644" y="2844799"/>
            <a:ext cx="350669" cy="2432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2B2057D5-390B-4A13-AC06-B31890E50B13}"/>
              </a:ext>
            </a:extLst>
          </p:cNvPr>
          <p:cNvSpPr/>
          <p:nvPr/>
        </p:nvSpPr>
        <p:spPr>
          <a:xfrm>
            <a:off x="9880846" y="4034902"/>
            <a:ext cx="350669" cy="22993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2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88262C-2EC7-488E-AB19-0815DC0BF92F}"/>
              </a:ext>
            </a:extLst>
          </p:cNvPr>
          <p:cNvSpPr txBox="1">
            <a:spLocks/>
          </p:cNvSpPr>
          <p:nvPr/>
        </p:nvSpPr>
        <p:spPr>
          <a:xfrm>
            <a:off x="557815" y="2438400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Jitter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22" name="Picture 21" descr="A picture containing table, box, computer&#10;&#10;Description automatically generated">
            <a:extLst>
              <a:ext uri="{FF2B5EF4-FFF2-40B4-BE49-F238E27FC236}">
                <a16:creationId xmlns:a16="http://schemas.microsoft.com/office/drawing/2014/main" id="{A2EE6499-A3E9-4231-9325-884A3633A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065" y="3643085"/>
            <a:ext cx="3333750" cy="2981325"/>
          </a:xfrm>
          <a:prstGeom prst="rect">
            <a:avLst/>
          </a:prstGeom>
        </p:spPr>
      </p:pic>
      <p:pic>
        <p:nvPicPr>
          <p:cNvPr id="24" name="Picture 23" descr="A picture containing box, table&#10;&#10;Description automatically generated">
            <a:extLst>
              <a:ext uri="{FF2B5EF4-FFF2-40B4-BE49-F238E27FC236}">
                <a16:creationId xmlns:a16="http://schemas.microsoft.com/office/drawing/2014/main" id="{5FDE3829-2356-4EEE-9DF6-7698C40D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18" y="3643084"/>
            <a:ext cx="3333750" cy="2981325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FC7AA8A-D6E5-4A8F-BBEC-C507C1AD3CEA}"/>
              </a:ext>
            </a:extLst>
          </p:cNvPr>
          <p:cNvSpPr txBox="1">
            <a:spLocks/>
          </p:cNvSpPr>
          <p:nvPr/>
        </p:nvSpPr>
        <p:spPr>
          <a:xfrm>
            <a:off x="557815" y="3139502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Use x4 MSAA!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C4023C-6206-41ED-8B54-040AC563EA0D}"/>
              </a:ext>
            </a:extLst>
          </p:cNvPr>
          <p:cNvSpPr txBox="1">
            <a:spLocks/>
          </p:cNvSpPr>
          <p:nvPr/>
        </p:nvSpPr>
        <p:spPr>
          <a:xfrm>
            <a:off x="6096000" y="3139501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No MSAA: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65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3FC22-54E3-4A83-A880-DA2ADE05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72"/>
            <a:ext cx="12598092" cy="6869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975F-382F-4ACB-8534-09C8D2872954}"/>
              </a:ext>
            </a:extLst>
          </p:cNvPr>
          <p:cNvSpPr txBox="1">
            <a:spLocks/>
          </p:cNvSpPr>
          <p:nvPr/>
        </p:nvSpPr>
        <p:spPr>
          <a:xfrm>
            <a:off x="262539" y="333463"/>
            <a:ext cx="7123992" cy="987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</a:rPr>
              <a:t>What is Virtual Reality?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DE95E-4B0D-4C1A-AAB2-539216509548}"/>
              </a:ext>
            </a:extLst>
          </p:cNvPr>
          <p:cNvSpPr txBox="1">
            <a:spLocks/>
          </p:cNvSpPr>
          <p:nvPr/>
        </p:nvSpPr>
        <p:spPr>
          <a:xfrm>
            <a:off x="262539" y="5863320"/>
            <a:ext cx="5376261" cy="92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chemeClr val="bg1"/>
                </a:solidFill>
              </a:rPr>
              <a:t>Fully enclosed, synthetic experience with no sense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15768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Oculus GO/Quest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399"/>
            <a:ext cx="5554945" cy="1450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Fixed Foveated Rendering</a:t>
            </a:r>
          </a:p>
          <a:p>
            <a:pPr algn="l"/>
            <a:endParaRPr lang="en-US" sz="2600" b="1" dirty="0">
              <a:solidFill>
                <a:srgbClr val="00D700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Optionally degrade rendering resolution by the edges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D4C79-6C28-4B3F-93D7-821BD49E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8" y="4599715"/>
            <a:ext cx="2142842" cy="120534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501A0E-10A2-4F98-9753-B197A3403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" y="4599715"/>
            <a:ext cx="2142842" cy="120534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1" y="2438400"/>
            <a:ext cx="3051378" cy="3076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60hz vs 72hz</a:t>
            </a:r>
          </a:p>
          <a:p>
            <a:pPr algn="l"/>
            <a:endParaRPr lang="en-US" sz="2600" b="1" dirty="0">
              <a:solidFill>
                <a:srgbClr val="00D700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At 60hz: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Screen “Flickering”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More prone to nausea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At 72hz: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It is usually better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56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Meshes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Vertices Buffer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Array of points, each point has: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Position - local coordinate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UV coordinates - texture position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Normal – used for lighting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Other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Triangles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Each triangle has a triple of vertex indices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33" y="2551265"/>
            <a:ext cx="3718141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Drawing a Mesh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Vertex Shader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vertex. Transform vertices from object coordinates to screen coordinates.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Pixel Shader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pixel a triangle covers. Calculates the pixel color, usually by sampling texture.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8" y="2385419"/>
            <a:ext cx="2438990" cy="173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200-074F-44F4-9DE7-25DAF059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081" y="3908612"/>
            <a:ext cx="2604121" cy="2453718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CFCF82A-140C-468E-8EC3-7718CB1F1CFE}"/>
              </a:ext>
            </a:extLst>
          </p:cNvPr>
          <p:cNvSpPr/>
          <p:nvPr/>
        </p:nvSpPr>
        <p:spPr>
          <a:xfrm rot="18454960">
            <a:off x="9318117" y="3110753"/>
            <a:ext cx="340795" cy="9457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6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UI &amp; Text Rendering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Quads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2 triangles forming a rectangle draw a texture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Text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 quad draws a letter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SDF (Signed Distance Field)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PixelShader</a:t>
            </a:r>
            <a:r>
              <a:rPr lang="en-US" sz="2000" dirty="0">
                <a:solidFill>
                  <a:schemeClr val="tx1"/>
                </a:solidFill>
              </a:rPr>
              <a:t> variant renders </a:t>
            </a:r>
            <a:r>
              <a:rPr lang="en-US" sz="2000" dirty="0" err="1">
                <a:solidFill>
                  <a:schemeClr val="tx1"/>
                </a:solidFill>
              </a:rPr>
              <a:t>antialiased</a:t>
            </a:r>
            <a:r>
              <a:rPr lang="en-US" sz="2000" dirty="0">
                <a:solidFill>
                  <a:schemeClr val="tx1"/>
                </a:solidFill>
              </a:rPr>
              <a:t> shapes based on special textures. ~256 shades of gray.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12B5276-9A43-4121-B12C-6FBB500C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8" y="2412726"/>
            <a:ext cx="5346686" cy="110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EED50-F82E-49AF-91F0-73D6DC47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751" y="3937268"/>
            <a:ext cx="4715435" cy="23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VR Stereo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5" y="2438399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Two-Pass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Single-Pass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52744546-D008-40F7-A0BF-211C3385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5" y="3638739"/>
            <a:ext cx="5153068" cy="2898600"/>
          </a:xfrm>
          <a:prstGeom prst="rect">
            <a:avLst/>
          </a:prstGeom>
        </p:spPr>
      </p:pic>
      <p:pic>
        <p:nvPicPr>
          <p:cNvPr id="13" name="Picture 1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F8005B76-942B-4AD1-9819-BBC51D39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19" y="3667838"/>
            <a:ext cx="5153068" cy="28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65D7-4447-4682-ACB6-50222094EEE2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271206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Getting Started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E08F875-5E08-4F6A-81D4-6BF2BFA69683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Download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https://unity3d.com/get-unity/download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Install Unity Hub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From the Unity Hub install Unity version with Android SDK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Documentation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  <a:hlinkClick r:id="rId3"/>
              </a:rPr>
              <a:t>https://docs.unity3d.com/Manual/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Oculus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Oculus Integration, Oculus Documentation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https://developer.oculus.com/downloads/package/unity-integration/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C# Classes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GameObject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name. Can be activated/deactivated. Has collection of components. Has exactly one transform.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MonoBehaviour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MonoBehaviour</a:t>
            </a:r>
            <a:r>
              <a:rPr lang="en-US" sz="2000" dirty="0">
                <a:solidFill>
                  <a:schemeClr val="tx1"/>
                </a:solidFill>
              </a:rPr>
              <a:t> inherits </a:t>
            </a:r>
            <a:r>
              <a:rPr lang="en-US" sz="2000" dirty="0" err="1">
                <a:solidFill>
                  <a:schemeClr val="tx1"/>
                </a:solidFill>
              </a:rPr>
              <a:t>Behaviour</a:t>
            </a:r>
            <a:r>
              <a:rPr lang="en-US" sz="2000" dirty="0">
                <a:solidFill>
                  <a:schemeClr val="tx1"/>
                </a:solidFill>
              </a:rPr>
              <a:t> and Component. Has special lifecycle events: Awake, Start, Update, etc.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Transform and </a:t>
            </a:r>
            <a:r>
              <a:rPr lang="en-US" sz="2600" b="1" dirty="0" err="1">
                <a:solidFill>
                  <a:srgbClr val="00D700"/>
                </a:solidFill>
              </a:rPr>
              <a:t>RectTransform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position, rotation and scale.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Inherits Component. Has reference to a single </a:t>
            </a:r>
            <a:r>
              <a:rPr lang="en-US" sz="2000" dirty="0" err="1">
                <a:solidFill>
                  <a:schemeClr val="tx1"/>
                </a:solidFill>
              </a:rPr>
              <a:t>GameObject</a:t>
            </a:r>
            <a:r>
              <a:rPr lang="en-US" sz="2000" dirty="0">
                <a:solidFill>
                  <a:schemeClr val="tx1"/>
                </a:solidFill>
              </a:rPr>
              <a:t>. Has collection of child transforms.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b="1" dirty="0">
                <a:solidFill>
                  <a:srgbClr val="00D700"/>
                </a:solidFill>
              </a:rPr>
              <a:t>Other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MeshRenderer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MeshFilter</a:t>
            </a:r>
            <a:r>
              <a:rPr lang="en-US" sz="2000" dirty="0">
                <a:solidFill>
                  <a:schemeClr val="tx1"/>
                </a:solidFill>
              </a:rPr>
              <a:t>, Collider, </a:t>
            </a:r>
            <a:r>
              <a:rPr lang="en-US" sz="2000" dirty="0" err="1">
                <a:solidFill>
                  <a:schemeClr val="tx1"/>
                </a:solidFill>
              </a:rPr>
              <a:t>Rigidbody</a:t>
            </a:r>
            <a:r>
              <a:rPr lang="en-US" sz="2000" dirty="0">
                <a:solidFill>
                  <a:schemeClr val="tx1"/>
                </a:solidFill>
              </a:rPr>
              <a:t>, Light, Camera</a:t>
            </a:r>
          </a:p>
        </p:txBody>
      </p:sp>
    </p:spTree>
    <p:extLst>
      <p:ext uri="{BB962C8B-B14F-4D97-AF65-F5344CB8AC3E}">
        <p14:creationId xmlns:p14="http://schemas.microsoft.com/office/powerpoint/2010/main" val="198178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Tracking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MainCamera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VR enabled Unity project will auto update main camera’s position and rotation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InputDevice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UnityEngine.XR.InputDevice</a:t>
            </a:r>
            <a:r>
              <a:rPr lang="en-US" sz="2000" dirty="0">
                <a:solidFill>
                  <a:schemeClr val="tx1"/>
                </a:solidFill>
              </a:rPr>
              <a:t> – a common API, for all VR platforms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21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Hands 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050097-4548-4178-B9ED-1BE7FE69ABBC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Unity Hub &gt; Unity, new project. IDE layout, what is Hierarchy, Project, Inspector, Console, Scene and Game, Asset Store.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Project settings, quality, VR enable, 4x MSAA, no shadows, 1 light, single-pass rendering.</a:t>
            </a: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My first </a:t>
            </a:r>
            <a:r>
              <a:rPr lang="en-US" dirty="0" err="1">
                <a:solidFill>
                  <a:schemeClr val="tx1"/>
                </a:solidFill>
              </a:rPr>
              <a:t>MonoBehaviour</a:t>
            </a:r>
            <a:r>
              <a:rPr lang="en-US" dirty="0">
                <a:solidFill>
                  <a:schemeClr val="tx1"/>
                </a:solidFill>
              </a:rPr>
              <a:t>, ‘Quality’, set </a:t>
            </a:r>
            <a:r>
              <a:rPr lang="en-US" dirty="0" err="1">
                <a:solidFill>
                  <a:schemeClr val="tx1"/>
                </a:solidFill>
              </a:rPr>
              <a:t>OVRManager.fixedFoveatedRendering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OVRManager.displayFrequency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XRSettings.eyeTextureResolutionScale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XRSettings.renderViewportScale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QualitySettings.antiAliasing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Add Asset Store’s Milky Way Skybox.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Scenes, what is scene, serialization/deserialization play/edit modes. Prefabs, what is prefab, serialization/deserialization, editing and reusing prefabs. Move objects around. What is camera. Skybox.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Add hand prefabs from </a:t>
            </a:r>
            <a:r>
              <a:rPr lang="en-US" dirty="0" err="1">
                <a:solidFill>
                  <a:schemeClr val="tx1"/>
                </a:solidFill>
              </a:rPr>
              <a:t>fbx</a:t>
            </a:r>
            <a:r>
              <a:rPr lang="en-US" dirty="0">
                <a:solidFill>
                  <a:schemeClr val="tx1"/>
                </a:solidFill>
              </a:rPr>
              <a:t>. Add </a:t>
            </a:r>
            <a:r>
              <a:rPr lang="en-US" dirty="0" err="1">
                <a:solidFill>
                  <a:schemeClr val="tx1"/>
                </a:solidFill>
              </a:rPr>
              <a:t>Rigidbody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HandTracking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behaviour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InputDevice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IsKinematic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Rigidbody.SetPosition</a:t>
            </a:r>
            <a:r>
              <a:rPr lang="en-US" dirty="0">
                <a:solidFill>
                  <a:schemeClr val="tx1"/>
                </a:solidFill>
              </a:rPr>
              <a:t>/Rotation. Add table, floor, balls with colliders.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Carry a big ball, it falls through my body? Add body collider, try to carry the ball.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Use buttons, add grabbing hand pose, enable grab button, implement grabbing small balls.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9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77FE-1BF1-4DD1-B544-013C455EA037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58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Cyber Sickness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A629D-D4D4-4F22-A387-900C1A7591BB}"/>
              </a:ext>
            </a:extLst>
          </p:cNvPr>
          <p:cNvSpPr txBox="1">
            <a:spLocks/>
          </p:cNvSpPr>
          <p:nvPr/>
        </p:nvSpPr>
        <p:spPr>
          <a:xfrm>
            <a:off x="914400" y="2329732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Hygiene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Injuries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Security in Public Spaces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Motion Sickness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66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What is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E184D-8908-43E6-9C22-752A34E2A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13" y="2179256"/>
            <a:ext cx="5324604" cy="331401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B28376-1249-4608-A4CE-3068AFEF2A32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Hands Tracking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Oculus Quest hands tracking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through software update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Oculus Link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PC to Quest streaming through USB-C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faster dev iteration cycles</a:t>
            </a:r>
          </a:p>
        </p:txBody>
      </p:sp>
    </p:spTree>
    <p:extLst>
      <p:ext uri="{BB962C8B-B14F-4D97-AF65-F5344CB8AC3E}">
        <p14:creationId xmlns:p14="http://schemas.microsoft.com/office/powerpoint/2010/main" val="141422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31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Mobile VR Hardware Breakdown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0B812F-07EA-45C6-B6F8-7972DAD35A62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Phones on steroids</a:t>
            </a:r>
            <a:endParaRPr lang="it-I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Tethered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Rift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67872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</a:t>
            </a:r>
            <a:r>
              <a:rPr lang="en-US" sz="2600" b="1" dirty="0" err="1">
                <a:solidFill>
                  <a:srgbClr val="00D700"/>
                </a:solidFill>
              </a:rPr>
              <a:t>Vive</a:t>
            </a:r>
            <a:r>
              <a:rPr lang="en-US" sz="2600" b="1" dirty="0">
                <a:solidFill>
                  <a:srgbClr val="00D700"/>
                </a:solidFill>
              </a:rPr>
              <a:t> Pro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10093658" y="2438400"/>
            <a:ext cx="1502427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PC GPU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CE54B-1F99-4CAA-BC20-872BFE0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" y="3194590"/>
            <a:ext cx="3911769" cy="220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58B32-EA96-4293-B3BC-16EEDC1E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59" y="3194591"/>
            <a:ext cx="4400738" cy="2200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6A6057-CED3-48A6-B877-D7FEB8F70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25" y="3642192"/>
            <a:ext cx="2415542" cy="1150956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BA1FC1F-7AF4-4472-868B-0A1DAD1D4A7E}"/>
              </a:ext>
            </a:extLst>
          </p:cNvPr>
          <p:cNvSpPr txBox="1">
            <a:spLocks/>
          </p:cNvSpPr>
          <p:nvPr/>
        </p:nvSpPr>
        <p:spPr>
          <a:xfrm>
            <a:off x="9068477" y="4056650"/>
            <a:ext cx="9334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8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indoor, sitting, table&#10;&#10;Description automatically generated">
            <a:extLst>
              <a:ext uri="{FF2B5EF4-FFF2-40B4-BE49-F238E27FC236}">
                <a16:creationId xmlns:a16="http://schemas.microsoft.com/office/drawing/2014/main" id="{5E28BDEA-158C-4575-A018-42B1CDC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2" y="2830139"/>
            <a:ext cx="4758153" cy="356861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Slot-in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1427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Google Daydream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Discontinued</a:t>
            </a:r>
            <a:endParaRPr lang="it-IT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783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Samsung Gear VR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Discontinued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DBE96841-AC9E-4247-9E53-DCA1AF121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" y="3421839"/>
            <a:ext cx="2737707" cy="29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78540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Cosmos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8931317" y="2438400"/>
            <a:ext cx="3328385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Snapdragon</a:t>
            </a:r>
          </a:p>
          <a:p>
            <a:pPr algn="l"/>
            <a:r>
              <a:rPr lang="en-US" dirty="0"/>
              <a:t>Snapdragon 845 VR Development Kit</a:t>
            </a:r>
          </a:p>
          <a:p>
            <a:pPr algn="l"/>
            <a:r>
              <a:rPr lang="en-US" dirty="0"/>
              <a:t>Snapdragon XR2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76500-1A2A-4A5A-BC49-3D705302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71365"/>
            <a:ext cx="3124200" cy="194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7D8A5-4284-42FA-873F-6D34E59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5" y="3512482"/>
            <a:ext cx="3674985" cy="207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942AD-0F9B-4756-9159-D7ECCDD0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52" y="3452315"/>
            <a:ext cx="2280573" cy="19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32E-EE0B-4810-9BC1-1F088DF5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965178"/>
            <a:ext cx="2135505" cy="11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83ADE-911A-44A6-ADAD-AF68BB0B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" y="2931079"/>
            <a:ext cx="2027504" cy="12619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 vs Mobile Phone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OLED, </a:t>
            </a:r>
            <a:r>
              <a:rPr lang="it-IT" sz="2000" dirty="0">
                <a:solidFill>
                  <a:schemeClr val="tx1"/>
                </a:solidFill>
              </a:rPr>
              <a:t>1440 x 1600 x 2, 72Hz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Li-ion battery (2-3 hours playtime)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571g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 Monochromic Cameras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Android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Google Pixel 2 XL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pOLED</a:t>
            </a:r>
            <a:r>
              <a:rPr lang="en-US" sz="2000" dirty="0">
                <a:solidFill>
                  <a:schemeClr val="tx1"/>
                </a:solidFill>
              </a:rPr>
              <a:t>, 1440 x 2880, 60Hz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Li-Ion battery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175g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2 Cameras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16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00B22-CF0C-49B1-B545-3A740265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126" y="4564481"/>
            <a:ext cx="10287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A58FD-8CC1-4030-8051-B0E88CAD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721" y="4570025"/>
            <a:ext cx="961905" cy="98095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Displays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47AA65-85D4-4217-9724-EBA8FA98FAA7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Stereoscopic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Fresnel Lens Optics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God Rays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Chromatic Aberrations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Diamond </a:t>
            </a:r>
            <a:r>
              <a:rPr lang="en-US" sz="3200" dirty="0" err="1">
                <a:solidFill>
                  <a:schemeClr val="tx1"/>
                </a:solidFill>
              </a:rPr>
              <a:t>PenTile</a:t>
            </a:r>
            <a:r>
              <a:rPr lang="en-US" sz="3200" dirty="0">
                <a:solidFill>
                  <a:schemeClr val="tx1"/>
                </a:solidFill>
              </a:rPr>
              <a:t> vs RGB Stripe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Ghosting Effect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Screen Door Effect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3F4BC-4EC6-48E5-87EC-F98F5D12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81" y="1797247"/>
            <a:ext cx="3800475" cy="21050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BC5FD0-4F11-41A7-B2C3-DAC5C1A2971A}"/>
              </a:ext>
            </a:extLst>
          </p:cNvPr>
          <p:cNvSpPr txBox="1">
            <a:spLocks/>
          </p:cNvSpPr>
          <p:nvPr/>
        </p:nvSpPr>
        <p:spPr>
          <a:xfrm>
            <a:off x="7687031" y="5546680"/>
            <a:ext cx="1871286" cy="11716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 err="1">
                <a:solidFill>
                  <a:schemeClr val="tx1"/>
                </a:solidFill>
              </a:rPr>
              <a:t>DiamondPenTile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288A74-5198-4C4D-AC7D-E881D6C47AAF}"/>
              </a:ext>
            </a:extLst>
          </p:cNvPr>
          <p:cNvSpPr txBox="1">
            <a:spLocks/>
          </p:cNvSpPr>
          <p:nvPr/>
        </p:nvSpPr>
        <p:spPr>
          <a:xfrm>
            <a:off x="9926127" y="5553595"/>
            <a:ext cx="1568697" cy="1027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RGB Stripe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B240D5E-8B49-4AF9-8346-AD22652D41AE}"/>
              </a:ext>
            </a:extLst>
          </p:cNvPr>
          <p:cNvSpPr txBox="1">
            <a:spLocks/>
          </p:cNvSpPr>
          <p:nvPr/>
        </p:nvSpPr>
        <p:spPr>
          <a:xfrm>
            <a:off x="7944326" y="3580692"/>
            <a:ext cx="3508294" cy="5692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Fresnel Lens</a:t>
            </a:r>
          </a:p>
        </p:txBody>
      </p:sp>
    </p:spTree>
    <p:extLst>
      <p:ext uri="{BB962C8B-B14F-4D97-AF65-F5344CB8AC3E}">
        <p14:creationId xmlns:p14="http://schemas.microsoft.com/office/powerpoint/2010/main" val="248201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883</Words>
  <Application>Microsoft Office PowerPoint</Application>
  <PresentationFormat>Widescreen</PresentationFormat>
  <Paragraphs>237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Fakt Slab Pro Blond</vt:lpstr>
      <vt:lpstr>Fakt Slab Pro Normal</vt:lpstr>
      <vt:lpstr>Metric Semibold</vt:lpstr>
      <vt:lpstr>Times New Roman</vt:lpstr>
      <vt:lpstr>Wingdings</vt:lpstr>
      <vt:lpstr>Office Theme</vt:lpstr>
      <vt:lpstr>Panayot Cankov VR Quickstart with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Panayot Cankov</dc:creator>
  <cp:lastModifiedBy>Panayot Cankov</cp:lastModifiedBy>
  <cp:revision>40</cp:revision>
  <dcterms:created xsi:type="dcterms:W3CDTF">2019-10-14T14:42:10Z</dcterms:created>
  <dcterms:modified xsi:type="dcterms:W3CDTF">2019-12-12T13:29:13Z</dcterms:modified>
</cp:coreProperties>
</file>